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138808"/>
          </a:solidFill>
          <a:ln w="12700">
            <a:solidFill>
              <a:srgbClr val="13880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9144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APNA INVOICE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to Apna Invoice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GST invoice in 60 seconds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48640" y="297180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C8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step-by-step guide for new users — built for India's MSMEs, SMEs, startups, freelancers and CAs.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0" y="4983480"/>
            <a:ext cx="3044952" cy="164592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044952" y="498348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099048" y="4983480"/>
            <a:ext cx="3044952" cy="164592"/>
          </a:xfrm>
          <a:prstGeom prst="rect">
            <a:avLst/>
          </a:prstGeom>
          <a:solidFill>
            <a:srgbClr val="138808"/>
          </a:solidFill>
          <a:ln w="12700">
            <a:solidFill>
              <a:srgbClr val="13880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FA3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8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with your customer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issued, share the invoice the way Indian businesses actually share — WhatsApp first, email second.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— pre-filled message with invoice number + amount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— attaches the PDF automatically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link — secure 30-day signed URL for the customer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Goods PDFs auto-print 3 copies (Original/Recipient · Duplicate/Transporter · Triplicate/Supplier) per CGST Rule 48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UPI QR auto-attached on every PDF if you've added a UPI ID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8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+ UPI QR.</a:t>
            </a:r>
            <a:endParaRPr lang="en-US" sz="1600" dirty="0"/>
          </a:p>
          <a:p>
            <a:pPr algn="ctr" indent="0" marL="0">
              <a:buNone/>
            </a:pP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paid faster.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17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9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payments &amp; issue receipts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customer pays, log it. Apna Invoice auto-generates a sequential receipt number and updates the invoice balance.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Methods: UPI, NEFT, RTGS, IMPS, Cheque, Card, Cash, Other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field for transaction ID / cheque number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Receipt number auto-assigned (RCPT-0001…)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recalculated; status moves to 'partially paid' or 'paid'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Printable receipt PDF, customer-shareable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9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Part-payments and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over-payments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handled cleanly.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17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10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credit notes — Section 34 CGST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Goods returned, rate corrected, or post-sale discount agreed? Issue a credit note to adjust the invoice for GSTR-1.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date, amount and reason code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CGST/SGST/IGST automatically pro-rated by amount ratio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 credit-note number (CRN-0001…)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 balance + status auto-recomputed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Credit-note PDF, GSTR-1-ready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10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Compliant with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34 of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CGST Act.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17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11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everything on the dashboard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month. The dashboard plus the Finance section give you the whole picture without spreadsheets.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Bills issued / received this month — at a glance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Per-invoice activity timeline (Created → Issued → Payment → Cancelled)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Outstanding receivables aging — 0-30 / 30-60 / 60-90 / 90+ days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P&amp;L: income (accrual / cash / GST views) minus expenses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 invoices by status, date range or customer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the month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minutes,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days.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17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12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Backups &amp; data export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 is yours. Apna Invoice lets you download or email a complete ZIP at any time — under your DPDP Act rights.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 ZIP — invoices, customers, products, payments, expenses (CSV)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weekly auto-backup, emailed every Sunday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 deletion is a single click in Profile (DPDP §11)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 in India — your data never leaves the country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Consent log viewable on request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data.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rights.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rules.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17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411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UP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11480" y="713232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tips for power users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28600" y="1463040"/>
            <a:ext cx="27432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1463040"/>
            <a:ext cx="2743200" cy="109728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783080"/>
            <a:ext cx="457200" cy="457200"/>
          </a:xfrm>
          <a:prstGeom prst="ellipse">
            <a:avLst/>
          </a:prstGeom>
          <a:solidFill>
            <a:srgbClr val="EEF3FC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783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" y="23774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products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288036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 frequently billed items once — name, HSN/SAC, unit, rate, GST%. Auto-fill on every new invoice line. Cuts a 60-second invoice down to 20.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463040"/>
            <a:ext cx="27432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463040"/>
            <a:ext cx="2743200" cy="109728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0" y="1783080"/>
            <a:ext cx="457200" cy="457200"/>
          </a:xfrm>
          <a:prstGeom prst="ellipse">
            <a:avLst/>
          </a:prstGeom>
          <a:solidFill>
            <a:srgbClr val="FFF7ED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0" y="1783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474720" y="23774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UPI QR everywhere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74720" y="288036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UPI ID under Company settings. Every invoice and receipt PDF gets a scan-and-pay QR code that works with any UPI app — PhonePe, GPay, Paytm.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172200" y="1463040"/>
            <a:ext cx="27432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72200" y="1463040"/>
            <a:ext cx="2743200" cy="109728"/>
          </a:xfrm>
          <a:prstGeom prst="rect">
            <a:avLst/>
          </a:prstGeom>
          <a:solidFill>
            <a:srgbClr val="138808"/>
          </a:solidFill>
          <a:ln w="12700">
            <a:solidFill>
              <a:srgbClr val="13880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46520" y="1783080"/>
            <a:ext cx="457200" cy="457200"/>
          </a:xfrm>
          <a:prstGeom prst="ellipse">
            <a:avLst/>
          </a:prstGeom>
          <a:solidFill>
            <a:srgbClr val="ECFDF5"/>
          </a:solidFill>
          <a:ln w="12700">
            <a:solidFill>
              <a:srgbClr val="13880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46520" y="17830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388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446520" y="23774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as a phone app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46520" y="2880360"/>
            <a:ext cx="2194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apnainvoice.com in Chrome on your phone, tap the menu and pick 'Install app'. Works offline for static screens. Multi-GSTIN? Switch companies via the top-right dropdown.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17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411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HERE TO HELP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11480" y="713232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&amp; support — India-based team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1463040"/>
            <a:ext cx="406908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463040"/>
            <a:ext cx="73152" cy="1508760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645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In-app help guide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2057400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/help inside your account — 9 sections covering setup → dashboard with Indian-context examples.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463040"/>
            <a:ext cx="406908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1463040"/>
            <a:ext cx="73152" cy="1508760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645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support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37760" y="2057400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support@datasofttechnologies.com — replies within one business day, usually the same day.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11480" y="3154680"/>
            <a:ext cx="406908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11480" y="3154680"/>
            <a:ext cx="73152" cy="1508760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337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&amp; custom plans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3749040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sales@datasofttechnologies.com — for businesses billing 100+ invoices/month or running multiple GSTINs.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3154680"/>
            <a:ext cx="406908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663440" y="3154680"/>
            <a:ext cx="73152" cy="1508760"/>
          </a:xfrm>
          <a:prstGeom prst="rect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37760" y="3337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with us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937760" y="3749040"/>
            <a:ext cx="3657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CAs, consultants, agencies — earn revenue share by referring Indian SMEs. Visit /partners to enrol.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17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44952" cy="164592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044952" y="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099048" y="0"/>
            <a:ext cx="3044952" cy="164592"/>
          </a:xfrm>
          <a:prstGeom prst="rect">
            <a:avLst/>
          </a:prstGeom>
          <a:solidFill>
            <a:srgbClr val="138808"/>
          </a:solidFill>
          <a:ln w="12700">
            <a:solidFill>
              <a:srgbClr val="13880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05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READY?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your first GST invoice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60 seconds.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48640" y="33832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apnainvoice.com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48640" y="38862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C8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for India's MSMEs, SMEs and startups · No credit card · Unlimited invoices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0" y="4983480"/>
            <a:ext cx="3044952" cy="164592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044952" y="4983480"/>
            <a:ext cx="3054096" cy="1645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099048" y="4983480"/>
            <a:ext cx="3044952" cy="164592"/>
          </a:xfrm>
          <a:prstGeom prst="rect">
            <a:avLst/>
          </a:prstGeom>
          <a:solidFill>
            <a:srgbClr val="138808"/>
          </a:solidFill>
          <a:ln w="12700">
            <a:solidFill>
              <a:srgbClr val="13880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FA3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Made in India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4114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LEARN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11480" y="713232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steps from sign-up to your first paid invoice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1417320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417320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41732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Sign up free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46120" y="1417320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46120" y="1417320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29000" y="141732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Add your business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080760" y="1417320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080760" y="1417320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63640" y="1417320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Add your first customer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11480" y="2267712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2267712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2267712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Tour the dashboard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246120" y="2267712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46120" y="2267712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29000" y="2267712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Create an invoice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080760" y="2267712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80760" y="2267712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63640" y="2267712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Auto tax mode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11480" y="3118104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11480" y="3118104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118104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Review &amp; issue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3246120" y="3118104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46120" y="3118104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29000" y="3118104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Share with customer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080760" y="3118104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080760" y="3118104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63640" y="3118104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Record payments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411480" y="3968496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11480" y="3968496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968496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Issue credit notes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3246120" y="3968496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46120" y="3968496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429000" y="3968496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 Track on dashboard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6080760" y="3968496"/>
            <a:ext cx="2697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80760" y="3968496"/>
            <a:ext cx="54864" cy="685800"/>
          </a:xfrm>
          <a:prstGeom prst="rect">
            <a:avLst/>
          </a:prstGeom>
          <a:solidFill>
            <a:srgbClr val="FF9933"/>
          </a:solidFill>
          <a:ln w="12700">
            <a:solidFill>
              <a:srgbClr val="FF993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263640" y="3968496"/>
            <a:ext cx="24688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 Backups &amp; data export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17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up — free, no card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to apnainvoice.com and click 'Start free'. Sign-up takes about 30 seconds and never asks for a credit card.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your name, email and a strong password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Tick 'I agree to Terms &amp; Privacy' (required by DPDP Act)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Optionally opt in to occasional product tips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log every consent with timestamp + IP for your audit trail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credit card.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feature locks.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for India's MSMEs.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17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business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sign-up, the onboarding wizard collects your business details once — every invoice after that is auto-filled.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name as per GST registration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GSTIN (15 chars) and PAN — both validated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Address, city, PIN and state (drives CGST/SGST vs IGST)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 prefix (e.g. INV) — supports {FY} for auto-reset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 upload, default terms, and bank/UPI details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GSTIN format and PAN are validated server-side before save.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17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your first customer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customer details once and reuse them on every invoice. The state field tells the system how to apply GST.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name (required)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GSTIN — optional, only for B2B customers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and phone for sharing invoices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+ state — state is mandatory for tax mode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defaults to India (INR-only product)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keep GSTIN blank for retail B2C customers.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17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Tour the dashboard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home base. The dashboard shows the two numbers that actually matter for an Indian MSME: bills issued and money received.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Bills issued (lifetime + this month + drafts pending)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Payments received + 30-day revenue sparkline below the KPIs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Notification bell — overdue invoices, recent payments, today's issued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checklist · Settings hub · multi-company switcher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Outstanding amount to collect — click to chase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glance.</a:t>
            </a:r>
            <a:endParaRPr lang="en-US" sz="1600" dirty="0"/>
          </a:p>
          <a:p>
            <a:pPr algn="ctr" indent="0" marL="0">
              <a:buNone/>
            </a:pP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month on track?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17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your first invoice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'New invoice'. The form is built so you can issue a clean GST invoice in under a minute.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customer — or click + New for the inline modal (no page refresh, no lost work)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 date defaults to today; due date is optional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line items — description, HSN/SAC, qty, rate, GST%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Goods use HSN (4–8 digits); services use SAC (starts with 99)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Defaults: quantity 1, GST 18% — change as needed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First-time user tip: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description, HSN, qty, rate.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 it.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6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 tax mode — CGST/SGST or IGST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pick a customer, Apna Invoice instantly compares states and applies the right tax components. No more manual maths.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state = your state → CGST + SGST split (intra-state)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state ≠ your state → single IGST line (inter-state)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Calculation: line total × GST% (e.g. 18% → 9% + 9% intra-state)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total auto-rounded; round-off captured separately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charge tick-box for Section 9(3)/9(4) supplies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6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of supply,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of deduction —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handled.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17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411480"/>
            <a:ext cx="594360" cy="594360"/>
          </a:xfrm>
          <a:prstGeom prst="ellipse">
            <a:avLst/>
          </a:prstGeom>
          <a:solidFill>
            <a:srgbClr val="1E3A8A"/>
          </a:solidFill>
          <a:ln w="12700">
            <a:solidFill>
              <a:srgbClr val="1E3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411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84048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99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7 OF 12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143000" y="64008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&amp; issue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143000" y="137160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Drafts are editable; issued invoices are legally locked. When you click Issue, the invoice gets a permanent number and the PDF is generated.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2240280"/>
            <a:ext cx="49377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 invoice number — INV-0001, INV-0002…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Auto-resets every 1 April with the {FY} format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Migrating mid-FY? Set the next number from Settings — no broken series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in words + lakh/crore format (₹12,34,567.89 Indian style)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Edits to amounts/items are blocked after issuing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371600"/>
            <a:ext cx="2377440" cy="3246120"/>
          </a:xfrm>
          <a:prstGeom prst="rect">
            <a:avLst/>
          </a:prstGeom>
          <a:solidFill>
            <a:srgbClr val="EEF3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1508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7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46520" y="1874520"/>
            <a:ext cx="2194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Numbering complies with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i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CGST Rule 46(b).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0" y="4956048"/>
            <a:ext cx="9144000" cy="4572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4983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Datasoft Technologies · apnainvoice.com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863840" y="49834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with Apna Invoice</dc:title>
  <dc:subject>PptxGenJS Presentation</dc:subject>
  <dc:creator>Datasoft Technologies</dc:creator>
  <cp:lastModifiedBy>Datasoft Technologies</cp:lastModifiedBy>
  <cp:revision>1</cp:revision>
  <dcterms:created xsi:type="dcterms:W3CDTF">2026-05-11T14:27:05Z</dcterms:created>
  <dcterms:modified xsi:type="dcterms:W3CDTF">2026-05-11T14:27:05Z</dcterms:modified>
</cp:coreProperties>
</file>